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96DFF08F-DC6B-4601-B491-B0F83F6DD2DA}" type="datetimeFigureOut">
              <a:rPr lang="en-US" dirty="0"/>
              <a:t>11/9/2021</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dirty="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11/9/2021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96DFF08F-DC6B-4601-B491-B0F83F6DD2DA}" type="datetimeFigureOut">
              <a:rPr lang="en-US" dirty="0"/>
              <a:pPr/>
              <a:t>11/9/2021</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fi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fif"/><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DD8F-5E0B-4612-8BDA-5385ED274DD4}"/>
              </a:ext>
            </a:extLst>
          </p:cNvPr>
          <p:cNvSpPr>
            <a:spLocks noGrp="1"/>
          </p:cNvSpPr>
          <p:nvPr>
            <p:ph type="ctrTitle"/>
          </p:nvPr>
        </p:nvSpPr>
        <p:spPr/>
        <p:txBody>
          <a:bodyPr/>
          <a:lstStyle/>
          <a:p>
            <a:r>
              <a:rPr lang="en-US" dirty="0">
                <a:latin typeface="Calibri" panose="020F0502020204030204" pitchFamily="34" charset="0"/>
                <a:cs typeface="Calibri" panose="020F0502020204030204" pitchFamily="34" charset="0"/>
              </a:rPr>
              <a:t>The nature of life</a:t>
            </a:r>
            <a:endParaRPr lang="en-PH" dirty="0">
              <a:latin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340FE9A4-81F2-4FAF-BDE2-72841163F4CF}"/>
              </a:ext>
            </a:extLst>
          </p:cNvPr>
          <p:cNvSpPr>
            <a:spLocks noGrp="1"/>
          </p:cNvSpPr>
          <p:nvPr>
            <p:ph type="subTitle" idx="1"/>
          </p:nvPr>
        </p:nvSpPr>
        <p:spPr/>
        <p:txBody>
          <a:bodyPr>
            <a:normAutofit/>
          </a:bodyPr>
          <a:lstStyle/>
          <a:p>
            <a:endParaRPr lang="en-PH" sz="5400" dirty="0">
              <a:latin typeface="Bauhaus 93" panose="04030905020B02020C02" pitchFamily="82" charset="0"/>
            </a:endParaRPr>
          </a:p>
        </p:txBody>
      </p:sp>
    </p:spTree>
    <p:extLst>
      <p:ext uri="{BB962C8B-B14F-4D97-AF65-F5344CB8AC3E}">
        <p14:creationId xmlns:p14="http://schemas.microsoft.com/office/powerpoint/2010/main" val="1286431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88DE6-AE20-46AF-BE81-5B1A4D63C676}"/>
              </a:ext>
            </a:extLst>
          </p:cNvPr>
          <p:cNvSpPr>
            <a:spLocks noGrp="1"/>
          </p:cNvSpPr>
          <p:nvPr>
            <p:ph type="title"/>
          </p:nvPr>
        </p:nvSpPr>
        <p:spPr/>
        <p:txBody>
          <a:bodyPr/>
          <a:lstStyle/>
          <a:p>
            <a:r>
              <a:rPr lang="en-US" dirty="0" err="1">
                <a:latin typeface="Arial Rounded MT Bold" panose="020F0704030504030204" pitchFamily="34" charset="0"/>
              </a:rPr>
              <a:t>Antonie</a:t>
            </a:r>
            <a:r>
              <a:rPr lang="en-US" dirty="0">
                <a:latin typeface="Arial Rounded MT Bold" panose="020F0704030504030204" pitchFamily="34" charset="0"/>
              </a:rPr>
              <a:t> Philips van Leeuwenhoek</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53853B14-4A71-49FE-9E8A-4E9CD47C7103}"/>
              </a:ext>
            </a:extLst>
          </p:cNvPr>
          <p:cNvPicPr>
            <a:picLocks noGrp="1" noChangeAspect="1"/>
          </p:cNvPicPr>
          <p:nvPr>
            <p:ph idx="1"/>
          </p:nvPr>
        </p:nvPicPr>
        <p:blipFill>
          <a:blip r:embed="rId2"/>
          <a:stretch>
            <a:fillRect/>
          </a:stretch>
        </p:blipFill>
        <p:spPr>
          <a:xfrm>
            <a:off x="7383818" y="1097280"/>
            <a:ext cx="3532997" cy="4603723"/>
          </a:xfrm>
        </p:spPr>
      </p:pic>
      <p:sp>
        <p:nvSpPr>
          <p:cNvPr id="4" name="Text Placeholder 3">
            <a:extLst>
              <a:ext uri="{FF2B5EF4-FFF2-40B4-BE49-F238E27FC236}">
                <a16:creationId xmlns:a16="http://schemas.microsoft.com/office/drawing/2014/main" id="{071208DA-BFB6-4D67-A9BB-D698018303DA}"/>
              </a:ext>
            </a:extLst>
          </p:cNvPr>
          <p:cNvSpPr>
            <a:spLocks noGrp="1"/>
          </p:cNvSpPr>
          <p:nvPr>
            <p:ph type="body" sz="half" idx="2"/>
          </p:nvPr>
        </p:nvSpPr>
        <p:spPr/>
        <p:txBody>
          <a:bodyPr/>
          <a:lstStyle/>
          <a:p>
            <a:r>
              <a:rPr lang="en-US" dirty="0"/>
              <a:t>Commonly known as the Father of Microbiology, and considered to be the first microbiologist. </a:t>
            </a:r>
            <a:endParaRPr lang="en-PH" dirty="0"/>
          </a:p>
        </p:txBody>
      </p:sp>
    </p:spTree>
    <p:extLst>
      <p:ext uri="{BB962C8B-B14F-4D97-AF65-F5344CB8AC3E}">
        <p14:creationId xmlns:p14="http://schemas.microsoft.com/office/powerpoint/2010/main" val="153000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1D497-1C07-440F-BAE5-4A7685FA6216}"/>
              </a:ext>
            </a:extLst>
          </p:cNvPr>
          <p:cNvSpPr>
            <a:spLocks noGrp="1"/>
          </p:cNvSpPr>
          <p:nvPr>
            <p:ph type="title"/>
          </p:nvPr>
        </p:nvSpPr>
        <p:spPr/>
        <p:txBody>
          <a:bodyPr/>
          <a:lstStyle/>
          <a:p>
            <a:r>
              <a:rPr lang="en-US" dirty="0">
                <a:latin typeface="Arial Rounded MT Bold" panose="020F0704030504030204" pitchFamily="34" charset="0"/>
              </a:rPr>
              <a:t>Jan Swammerdam</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CAD7D345-3092-4681-B370-FE620A95B5B2}"/>
              </a:ext>
            </a:extLst>
          </p:cNvPr>
          <p:cNvPicPr>
            <a:picLocks noGrp="1" noChangeAspect="1"/>
          </p:cNvPicPr>
          <p:nvPr>
            <p:ph idx="1"/>
          </p:nvPr>
        </p:nvPicPr>
        <p:blipFill>
          <a:blip r:embed="rId2"/>
          <a:stretch>
            <a:fillRect/>
          </a:stretch>
        </p:blipFill>
        <p:spPr>
          <a:xfrm>
            <a:off x="7519987" y="1268963"/>
            <a:ext cx="3126242" cy="4198776"/>
          </a:xfrm>
        </p:spPr>
      </p:pic>
      <p:sp>
        <p:nvSpPr>
          <p:cNvPr id="4" name="Text Placeholder 3">
            <a:extLst>
              <a:ext uri="{FF2B5EF4-FFF2-40B4-BE49-F238E27FC236}">
                <a16:creationId xmlns:a16="http://schemas.microsoft.com/office/drawing/2014/main" id="{CA7ADECD-B1EC-47D4-8908-EE4FDE734C56}"/>
              </a:ext>
            </a:extLst>
          </p:cNvPr>
          <p:cNvSpPr>
            <a:spLocks noGrp="1"/>
          </p:cNvSpPr>
          <p:nvPr>
            <p:ph type="body" sz="half" idx="2"/>
          </p:nvPr>
        </p:nvSpPr>
        <p:spPr/>
        <p:txBody>
          <a:bodyPr/>
          <a:lstStyle/>
          <a:p>
            <a:r>
              <a:rPr lang="en-US" dirty="0"/>
              <a:t>He was a Dutch biologist and microscopist. His work on insects demonstrated that the various phases during the life of an insect. </a:t>
            </a:r>
            <a:endParaRPr lang="en-PH" dirty="0"/>
          </a:p>
        </p:txBody>
      </p:sp>
    </p:spTree>
    <p:extLst>
      <p:ext uri="{BB962C8B-B14F-4D97-AF65-F5344CB8AC3E}">
        <p14:creationId xmlns:p14="http://schemas.microsoft.com/office/powerpoint/2010/main" val="3989822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1D4C4-AD0D-4F7B-B7D5-72DFBB331106}"/>
              </a:ext>
            </a:extLst>
          </p:cNvPr>
          <p:cNvSpPr>
            <a:spLocks noGrp="1"/>
          </p:cNvSpPr>
          <p:nvPr>
            <p:ph type="title"/>
          </p:nvPr>
        </p:nvSpPr>
        <p:spPr/>
        <p:txBody>
          <a:bodyPr/>
          <a:lstStyle/>
          <a:p>
            <a:r>
              <a:rPr lang="en-US" dirty="0">
                <a:latin typeface="Arial Rounded MT Bold" panose="020F0704030504030204" pitchFamily="34" charset="0"/>
              </a:rPr>
              <a:t>Matthias Jakob Schleiden</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F31500FB-E476-4909-A91D-99E41E328E3C}"/>
              </a:ext>
            </a:extLst>
          </p:cNvPr>
          <p:cNvPicPr>
            <a:picLocks noGrp="1" noChangeAspect="1"/>
          </p:cNvPicPr>
          <p:nvPr>
            <p:ph idx="1"/>
          </p:nvPr>
        </p:nvPicPr>
        <p:blipFill>
          <a:blip r:embed="rId2"/>
          <a:stretch>
            <a:fillRect/>
          </a:stretch>
        </p:blipFill>
        <p:spPr>
          <a:xfrm>
            <a:off x="6811347" y="1096963"/>
            <a:ext cx="4170784" cy="4664075"/>
          </a:xfrm>
        </p:spPr>
      </p:pic>
      <p:sp>
        <p:nvSpPr>
          <p:cNvPr id="4" name="Text Placeholder 3">
            <a:extLst>
              <a:ext uri="{FF2B5EF4-FFF2-40B4-BE49-F238E27FC236}">
                <a16:creationId xmlns:a16="http://schemas.microsoft.com/office/drawing/2014/main" id="{8A206104-801C-43C0-9E18-9529C4E0D2DC}"/>
              </a:ext>
            </a:extLst>
          </p:cNvPr>
          <p:cNvSpPr>
            <a:spLocks noGrp="1"/>
          </p:cNvSpPr>
          <p:nvPr>
            <p:ph type="body" sz="half" idx="2"/>
          </p:nvPr>
        </p:nvSpPr>
        <p:spPr/>
        <p:txBody>
          <a:bodyPr/>
          <a:lstStyle/>
          <a:p>
            <a:r>
              <a:rPr lang="en-US" dirty="0"/>
              <a:t>He was a German botanist and co-founder of the cell theory, along with Theodor Schwann and Rudolf Virchow. </a:t>
            </a:r>
            <a:endParaRPr lang="en-PH" dirty="0"/>
          </a:p>
        </p:txBody>
      </p:sp>
    </p:spTree>
    <p:extLst>
      <p:ext uri="{BB962C8B-B14F-4D97-AF65-F5344CB8AC3E}">
        <p14:creationId xmlns:p14="http://schemas.microsoft.com/office/powerpoint/2010/main" val="1896447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E4E19-D4F5-436A-9558-8A194FACE42C}"/>
              </a:ext>
            </a:extLst>
          </p:cNvPr>
          <p:cNvSpPr>
            <a:spLocks noGrp="1"/>
          </p:cNvSpPr>
          <p:nvPr>
            <p:ph type="title"/>
          </p:nvPr>
        </p:nvSpPr>
        <p:spPr>
          <a:xfrm>
            <a:off x="1127761" y="826692"/>
            <a:ext cx="3931920" cy="1737360"/>
          </a:xfrm>
        </p:spPr>
        <p:txBody>
          <a:bodyPr/>
          <a:lstStyle/>
          <a:p>
            <a:r>
              <a:rPr lang="en-US" dirty="0">
                <a:latin typeface="Arial Rounded MT Bold" panose="020F0704030504030204" pitchFamily="34" charset="0"/>
              </a:rPr>
              <a:t>Theodor Schwann</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E8D1A523-2230-4DE7-ADB6-124C1C2E0AC0}"/>
              </a:ext>
            </a:extLst>
          </p:cNvPr>
          <p:cNvPicPr>
            <a:picLocks noGrp="1" noChangeAspect="1"/>
          </p:cNvPicPr>
          <p:nvPr>
            <p:ph idx="1"/>
          </p:nvPr>
        </p:nvPicPr>
        <p:blipFill>
          <a:blip r:embed="rId2"/>
          <a:stretch>
            <a:fillRect/>
          </a:stretch>
        </p:blipFill>
        <p:spPr>
          <a:xfrm>
            <a:off x="7132320" y="1096963"/>
            <a:ext cx="3597883" cy="4664075"/>
          </a:xfrm>
        </p:spPr>
      </p:pic>
      <p:sp>
        <p:nvSpPr>
          <p:cNvPr id="4" name="Text Placeholder 3">
            <a:extLst>
              <a:ext uri="{FF2B5EF4-FFF2-40B4-BE49-F238E27FC236}">
                <a16:creationId xmlns:a16="http://schemas.microsoft.com/office/drawing/2014/main" id="{EFFAFD1C-7FA5-4DA2-AA91-4FC23A8DFBE6}"/>
              </a:ext>
            </a:extLst>
          </p:cNvPr>
          <p:cNvSpPr>
            <a:spLocks noGrp="1"/>
          </p:cNvSpPr>
          <p:nvPr>
            <p:ph type="body" sz="half" idx="2"/>
          </p:nvPr>
        </p:nvSpPr>
        <p:spPr/>
        <p:txBody>
          <a:bodyPr/>
          <a:lstStyle/>
          <a:p>
            <a:r>
              <a:rPr lang="en-US" dirty="0"/>
              <a:t>He was a German physiologist. His many contributions to biology include the development of cell theory, the discovery of Schwann cells in the peripheral nervous system, the organic nature of yeast, and the invention of the term metabolism. </a:t>
            </a:r>
            <a:endParaRPr lang="en-PH" dirty="0"/>
          </a:p>
        </p:txBody>
      </p:sp>
    </p:spTree>
    <p:extLst>
      <p:ext uri="{BB962C8B-B14F-4D97-AF65-F5344CB8AC3E}">
        <p14:creationId xmlns:p14="http://schemas.microsoft.com/office/powerpoint/2010/main" val="2223481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691CB-67A5-467E-8552-BD95C83FB5A3}"/>
              </a:ext>
            </a:extLst>
          </p:cNvPr>
          <p:cNvSpPr>
            <a:spLocks noGrp="1"/>
          </p:cNvSpPr>
          <p:nvPr>
            <p:ph type="title"/>
          </p:nvPr>
        </p:nvSpPr>
        <p:spPr/>
        <p:txBody>
          <a:bodyPr/>
          <a:lstStyle/>
          <a:p>
            <a:r>
              <a:rPr lang="en-US" dirty="0">
                <a:latin typeface="Arial Rounded MT Bold" panose="020F0704030504030204" pitchFamily="34" charset="0"/>
              </a:rPr>
              <a:t>Rudolf Ludwig Karl Virchow</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2B9E95C5-775A-4FCA-82C1-F6037AD594A2}"/>
              </a:ext>
            </a:extLst>
          </p:cNvPr>
          <p:cNvPicPr>
            <a:picLocks noGrp="1" noChangeAspect="1"/>
          </p:cNvPicPr>
          <p:nvPr>
            <p:ph idx="1"/>
          </p:nvPr>
        </p:nvPicPr>
        <p:blipFill>
          <a:blip r:embed="rId2"/>
          <a:stretch>
            <a:fillRect/>
          </a:stretch>
        </p:blipFill>
        <p:spPr>
          <a:xfrm>
            <a:off x="7329101" y="1203649"/>
            <a:ext cx="3625037" cy="4648511"/>
          </a:xfrm>
        </p:spPr>
      </p:pic>
      <p:sp>
        <p:nvSpPr>
          <p:cNvPr id="4" name="Text Placeholder 3">
            <a:extLst>
              <a:ext uri="{FF2B5EF4-FFF2-40B4-BE49-F238E27FC236}">
                <a16:creationId xmlns:a16="http://schemas.microsoft.com/office/drawing/2014/main" id="{796CE2A0-0B88-4351-B404-7058C43B77C6}"/>
              </a:ext>
            </a:extLst>
          </p:cNvPr>
          <p:cNvSpPr>
            <a:spLocks noGrp="1"/>
          </p:cNvSpPr>
          <p:nvPr>
            <p:ph type="body" sz="half" idx="2"/>
          </p:nvPr>
        </p:nvSpPr>
        <p:spPr/>
        <p:txBody>
          <a:bodyPr/>
          <a:lstStyle/>
          <a:p>
            <a:r>
              <a:rPr lang="en-US" dirty="0"/>
              <a:t>He was a German doctor, anthropologist, pathologist, prehistorian, biologist, and politician, known for his advancement of public health. </a:t>
            </a:r>
            <a:endParaRPr lang="en-PH" dirty="0"/>
          </a:p>
        </p:txBody>
      </p:sp>
    </p:spTree>
    <p:extLst>
      <p:ext uri="{BB962C8B-B14F-4D97-AF65-F5344CB8AC3E}">
        <p14:creationId xmlns:p14="http://schemas.microsoft.com/office/powerpoint/2010/main" val="1681565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7992A6-78B0-4BCD-8CD0-22AF9C9D3A72}"/>
              </a:ext>
            </a:extLst>
          </p:cNvPr>
          <p:cNvSpPr>
            <a:spLocks noGrp="1"/>
          </p:cNvSpPr>
          <p:nvPr>
            <p:ph type="title"/>
          </p:nvPr>
        </p:nvSpPr>
        <p:spPr/>
        <p:txBody>
          <a:bodyPr/>
          <a:lstStyle/>
          <a:p>
            <a:r>
              <a:rPr lang="en-US" dirty="0">
                <a:latin typeface="Arial Rounded MT Bold" panose="020F0704030504030204" pitchFamily="34" charset="0"/>
              </a:rPr>
              <a:t>Carl Linnaeus</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84D9532C-1116-4FE9-A8C1-7A20CB10969A}"/>
              </a:ext>
            </a:extLst>
          </p:cNvPr>
          <p:cNvPicPr>
            <a:picLocks noGrp="1" noChangeAspect="1"/>
          </p:cNvPicPr>
          <p:nvPr>
            <p:ph idx="1"/>
          </p:nvPr>
        </p:nvPicPr>
        <p:blipFill>
          <a:blip r:embed="rId2"/>
          <a:stretch>
            <a:fillRect/>
          </a:stretch>
        </p:blipFill>
        <p:spPr>
          <a:xfrm>
            <a:off x="6960637" y="1096963"/>
            <a:ext cx="3778898" cy="4664075"/>
          </a:xfrm>
        </p:spPr>
      </p:pic>
      <p:sp>
        <p:nvSpPr>
          <p:cNvPr id="4" name="Text Placeholder 3">
            <a:extLst>
              <a:ext uri="{FF2B5EF4-FFF2-40B4-BE49-F238E27FC236}">
                <a16:creationId xmlns:a16="http://schemas.microsoft.com/office/drawing/2014/main" id="{CAD7293C-59E1-424F-83E5-1524600BAB64}"/>
              </a:ext>
            </a:extLst>
          </p:cNvPr>
          <p:cNvSpPr>
            <a:spLocks noGrp="1"/>
          </p:cNvSpPr>
          <p:nvPr>
            <p:ph type="body" sz="half" idx="2"/>
          </p:nvPr>
        </p:nvSpPr>
        <p:spPr/>
        <p:txBody>
          <a:bodyPr/>
          <a:lstStyle/>
          <a:p>
            <a:r>
              <a:rPr lang="en-US" dirty="0"/>
              <a:t>He was a Swedish botanist, physician, and zoologist, who laid the foundations for the modern scheme of binomial nomenclature.</a:t>
            </a:r>
            <a:endParaRPr lang="en-PH" dirty="0"/>
          </a:p>
        </p:txBody>
      </p:sp>
    </p:spTree>
    <p:extLst>
      <p:ext uri="{BB962C8B-B14F-4D97-AF65-F5344CB8AC3E}">
        <p14:creationId xmlns:p14="http://schemas.microsoft.com/office/powerpoint/2010/main" val="1855216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C3AD7-C502-4054-97B7-340569958512}"/>
              </a:ext>
            </a:extLst>
          </p:cNvPr>
          <p:cNvSpPr>
            <a:spLocks noGrp="1"/>
          </p:cNvSpPr>
          <p:nvPr>
            <p:ph type="title"/>
          </p:nvPr>
        </p:nvSpPr>
        <p:spPr/>
        <p:txBody>
          <a:bodyPr/>
          <a:lstStyle/>
          <a:p>
            <a:r>
              <a:rPr lang="en-US" dirty="0">
                <a:latin typeface="Arial Rounded MT Bold" panose="020F0704030504030204" pitchFamily="34" charset="0"/>
              </a:rPr>
              <a:t>Charles Robert Darwin</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09B7A0D9-7D14-43A0-934A-5000DEE21F40}"/>
              </a:ext>
            </a:extLst>
          </p:cNvPr>
          <p:cNvPicPr>
            <a:picLocks noGrp="1" noChangeAspect="1"/>
          </p:cNvPicPr>
          <p:nvPr>
            <p:ph idx="1"/>
          </p:nvPr>
        </p:nvPicPr>
        <p:blipFill>
          <a:blip r:embed="rId2"/>
          <a:stretch>
            <a:fillRect/>
          </a:stretch>
        </p:blipFill>
        <p:spPr>
          <a:xfrm>
            <a:off x="6904654" y="1096963"/>
            <a:ext cx="3931920" cy="4755197"/>
          </a:xfrm>
        </p:spPr>
      </p:pic>
      <p:sp>
        <p:nvSpPr>
          <p:cNvPr id="4" name="Text Placeholder 3">
            <a:extLst>
              <a:ext uri="{FF2B5EF4-FFF2-40B4-BE49-F238E27FC236}">
                <a16:creationId xmlns:a16="http://schemas.microsoft.com/office/drawing/2014/main" id="{E46A444C-4CE7-4ACB-BE62-F853189B6FBB}"/>
              </a:ext>
            </a:extLst>
          </p:cNvPr>
          <p:cNvSpPr>
            <a:spLocks noGrp="1"/>
          </p:cNvSpPr>
          <p:nvPr>
            <p:ph type="body" sz="half" idx="2"/>
          </p:nvPr>
        </p:nvSpPr>
        <p:spPr/>
        <p:txBody>
          <a:bodyPr/>
          <a:lstStyle/>
          <a:p>
            <a:r>
              <a:rPr lang="en-US" dirty="0"/>
              <a:t>He was an English naturalist who established that all species of life have descended over time from common ancestry, and proposed the scientific theory that this branching pattern of evolution resulted from a process that he called natural selection. </a:t>
            </a:r>
            <a:endParaRPr lang="en-PH" dirty="0"/>
          </a:p>
        </p:txBody>
      </p:sp>
    </p:spTree>
    <p:extLst>
      <p:ext uri="{BB962C8B-B14F-4D97-AF65-F5344CB8AC3E}">
        <p14:creationId xmlns:p14="http://schemas.microsoft.com/office/powerpoint/2010/main" val="25818220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8FAF5-3D05-4F65-AAB5-5357C98BC7E0}"/>
              </a:ext>
            </a:extLst>
          </p:cNvPr>
          <p:cNvSpPr>
            <a:spLocks noGrp="1"/>
          </p:cNvSpPr>
          <p:nvPr>
            <p:ph type="title"/>
          </p:nvPr>
        </p:nvSpPr>
        <p:spPr/>
        <p:txBody>
          <a:bodyPr/>
          <a:lstStyle/>
          <a:p>
            <a:r>
              <a:rPr lang="en-US" dirty="0">
                <a:latin typeface="Arial Rounded MT Bold" panose="020F0704030504030204" pitchFamily="34" charset="0"/>
              </a:rPr>
              <a:t>Alfred Russel Wallace</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6F33AD31-5332-4A2B-BE68-1A2F63F3C48F}"/>
              </a:ext>
            </a:extLst>
          </p:cNvPr>
          <p:cNvPicPr>
            <a:picLocks noGrp="1" noChangeAspect="1"/>
          </p:cNvPicPr>
          <p:nvPr>
            <p:ph idx="1"/>
          </p:nvPr>
        </p:nvPicPr>
        <p:blipFill>
          <a:blip r:embed="rId2"/>
          <a:stretch>
            <a:fillRect/>
          </a:stretch>
        </p:blipFill>
        <p:spPr>
          <a:xfrm>
            <a:off x="7184571" y="1096963"/>
            <a:ext cx="3480319" cy="4664075"/>
          </a:xfrm>
        </p:spPr>
      </p:pic>
      <p:sp>
        <p:nvSpPr>
          <p:cNvPr id="4" name="Text Placeholder 3">
            <a:extLst>
              <a:ext uri="{FF2B5EF4-FFF2-40B4-BE49-F238E27FC236}">
                <a16:creationId xmlns:a16="http://schemas.microsoft.com/office/drawing/2014/main" id="{10DDD9C8-1101-494A-8491-67CBC3D391B9}"/>
              </a:ext>
            </a:extLst>
          </p:cNvPr>
          <p:cNvSpPr>
            <a:spLocks noGrp="1"/>
          </p:cNvSpPr>
          <p:nvPr>
            <p:ph type="body" sz="half" idx="2"/>
          </p:nvPr>
        </p:nvSpPr>
        <p:spPr/>
        <p:txBody>
          <a:bodyPr/>
          <a:lstStyle/>
          <a:p>
            <a:r>
              <a:rPr lang="en-US" dirty="0"/>
              <a:t>He was a British naturalist, explorer, geographer, anthropologist, and biologist. </a:t>
            </a:r>
            <a:endParaRPr lang="en-PH" dirty="0"/>
          </a:p>
        </p:txBody>
      </p:sp>
    </p:spTree>
    <p:extLst>
      <p:ext uri="{BB962C8B-B14F-4D97-AF65-F5344CB8AC3E}">
        <p14:creationId xmlns:p14="http://schemas.microsoft.com/office/powerpoint/2010/main" val="568328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300E8F-55F4-4940-9A65-D61DB99F9C9E}"/>
              </a:ext>
            </a:extLst>
          </p:cNvPr>
          <p:cNvSpPr>
            <a:spLocks noGrp="1"/>
          </p:cNvSpPr>
          <p:nvPr>
            <p:ph type="title"/>
          </p:nvPr>
        </p:nvSpPr>
        <p:spPr/>
        <p:txBody>
          <a:bodyPr/>
          <a:lstStyle/>
          <a:p>
            <a:r>
              <a:rPr lang="en-US" dirty="0"/>
              <a:t>	</a:t>
            </a:r>
            <a:r>
              <a:rPr lang="en-US" dirty="0">
                <a:latin typeface="Arial Rounded MT Bold" panose="020F0704030504030204" pitchFamily="34" charset="0"/>
              </a:rPr>
              <a:t>What is Biology?</a:t>
            </a:r>
            <a:endParaRPr lang="en-PH" sz="4400"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01E4F79F-ACD8-482E-B0D2-864A3518D356}"/>
              </a:ext>
            </a:extLst>
          </p:cNvPr>
          <p:cNvPicPr>
            <a:picLocks noGrp="1" noChangeAspect="1"/>
          </p:cNvPicPr>
          <p:nvPr>
            <p:ph idx="1"/>
          </p:nvPr>
        </p:nvPicPr>
        <p:blipFill>
          <a:blip r:embed="rId2"/>
          <a:stretch>
            <a:fillRect/>
          </a:stretch>
        </p:blipFill>
        <p:spPr>
          <a:xfrm>
            <a:off x="6553200" y="1524000"/>
            <a:ext cx="3810000" cy="3810000"/>
          </a:xfrm>
        </p:spPr>
      </p:pic>
      <p:sp>
        <p:nvSpPr>
          <p:cNvPr id="4" name="Text Placeholder 3">
            <a:extLst>
              <a:ext uri="{FF2B5EF4-FFF2-40B4-BE49-F238E27FC236}">
                <a16:creationId xmlns:a16="http://schemas.microsoft.com/office/drawing/2014/main" id="{7CF7245C-13C0-4A21-AACB-AAEA9874DA51}"/>
              </a:ext>
            </a:extLst>
          </p:cNvPr>
          <p:cNvSpPr>
            <a:spLocks noGrp="1"/>
          </p:cNvSpPr>
          <p:nvPr>
            <p:ph type="body" sz="half" idx="2"/>
          </p:nvPr>
        </p:nvSpPr>
        <p:spPr/>
        <p:txBody>
          <a:bodyPr/>
          <a:lstStyle/>
          <a:p>
            <a:r>
              <a:rPr lang="en-US" dirty="0"/>
              <a:t>Biology is a natural science that deals with the study of living organisms. It came from the Greek word bios, which means “life” and logia, which means “study of”. Hence it is called the science of life. </a:t>
            </a:r>
            <a:endParaRPr lang="en-PH" dirty="0"/>
          </a:p>
        </p:txBody>
      </p:sp>
    </p:spTree>
    <p:extLst>
      <p:ext uri="{BB962C8B-B14F-4D97-AF65-F5344CB8AC3E}">
        <p14:creationId xmlns:p14="http://schemas.microsoft.com/office/powerpoint/2010/main" val="3487812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598D9-BEE4-47C6-8BC0-8453D8605890}"/>
              </a:ext>
            </a:extLst>
          </p:cNvPr>
          <p:cNvSpPr>
            <a:spLocks noGrp="1"/>
          </p:cNvSpPr>
          <p:nvPr>
            <p:ph type="title"/>
          </p:nvPr>
        </p:nvSpPr>
        <p:spPr/>
        <p:txBody>
          <a:bodyPr/>
          <a:lstStyle/>
          <a:p>
            <a:r>
              <a:rPr lang="en-US" dirty="0"/>
              <a:t>Biology is also categorized based on the type of organism being studied. </a:t>
            </a:r>
            <a:endParaRPr lang="en-PH" dirty="0"/>
          </a:p>
        </p:txBody>
      </p:sp>
      <p:pic>
        <p:nvPicPr>
          <p:cNvPr id="5" name="Content Placeholder 4">
            <a:extLst>
              <a:ext uri="{FF2B5EF4-FFF2-40B4-BE49-F238E27FC236}">
                <a16:creationId xmlns:a16="http://schemas.microsoft.com/office/drawing/2014/main" id="{E3F8D99F-52E3-4422-8D52-7AE5B42B2F26}"/>
              </a:ext>
            </a:extLst>
          </p:cNvPr>
          <p:cNvPicPr>
            <a:picLocks noGrp="1" noChangeAspect="1"/>
          </p:cNvPicPr>
          <p:nvPr>
            <p:ph idx="1"/>
          </p:nvPr>
        </p:nvPicPr>
        <p:blipFill>
          <a:blip r:embed="rId2"/>
          <a:stretch>
            <a:fillRect/>
          </a:stretch>
        </p:blipFill>
        <p:spPr>
          <a:xfrm>
            <a:off x="1600200" y="2057400"/>
            <a:ext cx="3857625" cy="4038600"/>
          </a:xfrm>
        </p:spPr>
      </p:pic>
      <p:pic>
        <p:nvPicPr>
          <p:cNvPr id="7" name="Picture 6">
            <a:extLst>
              <a:ext uri="{FF2B5EF4-FFF2-40B4-BE49-F238E27FC236}">
                <a16:creationId xmlns:a16="http://schemas.microsoft.com/office/drawing/2014/main" id="{18B12E6C-647C-44C2-89AF-EFAD73EE38A0}"/>
              </a:ext>
            </a:extLst>
          </p:cNvPr>
          <p:cNvPicPr>
            <a:picLocks noChangeAspect="1"/>
          </p:cNvPicPr>
          <p:nvPr/>
        </p:nvPicPr>
        <p:blipFill>
          <a:blip r:embed="rId3"/>
          <a:stretch>
            <a:fillRect/>
          </a:stretch>
        </p:blipFill>
        <p:spPr>
          <a:xfrm>
            <a:off x="7054850" y="2057400"/>
            <a:ext cx="3003550" cy="4038600"/>
          </a:xfrm>
          <a:prstGeom prst="rect">
            <a:avLst/>
          </a:prstGeom>
        </p:spPr>
      </p:pic>
    </p:spTree>
    <p:extLst>
      <p:ext uri="{BB962C8B-B14F-4D97-AF65-F5344CB8AC3E}">
        <p14:creationId xmlns:p14="http://schemas.microsoft.com/office/powerpoint/2010/main" val="16827353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6CDA4-6EFF-448D-BF45-296D4C49BC7E}"/>
              </a:ext>
            </a:extLst>
          </p:cNvPr>
          <p:cNvSpPr>
            <a:spLocks noGrp="1"/>
          </p:cNvSpPr>
          <p:nvPr>
            <p:ph type="ctrTitle"/>
          </p:nvPr>
        </p:nvSpPr>
        <p:spPr/>
        <p:txBody>
          <a:bodyPr>
            <a:normAutofit/>
          </a:bodyPr>
          <a:lstStyle/>
          <a:p>
            <a:r>
              <a:rPr lang="en-US" sz="5400" dirty="0">
                <a:latin typeface="Arial Rounded MT Bold" panose="020F0704030504030204" pitchFamily="34" charset="0"/>
              </a:rPr>
              <a:t>About the historical development of biology</a:t>
            </a:r>
            <a:endParaRPr lang="en-PH" sz="5400" dirty="0">
              <a:latin typeface="Arial Rounded MT Bold" panose="020F0704030504030204" pitchFamily="34" charset="0"/>
            </a:endParaRPr>
          </a:p>
        </p:txBody>
      </p:sp>
      <p:sp>
        <p:nvSpPr>
          <p:cNvPr id="3" name="Subtitle 2">
            <a:extLst>
              <a:ext uri="{FF2B5EF4-FFF2-40B4-BE49-F238E27FC236}">
                <a16:creationId xmlns:a16="http://schemas.microsoft.com/office/drawing/2014/main" id="{2079C782-6259-4FFA-9642-EADD0B3FBAE6}"/>
              </a:ext>
            </a:extLst>
          </p:cNvPr>
          <p:cNvSpPr>
            <a:spLocks noGrp="1"/>
          </p:cNvSpPr>
          <p:nvPr>
            <p:ph type="subTitle" idx="1"/>
          </p:nvPr>
        </p:nvSpPr>
        <p:spPr/>
        <p:txBody>
          <a:bodyPr/>
          <a:lstStyle/>
          <a:p>
            <a:endParaRPr lang="en-PH" dirty="0"/>
          </a:p>
        </p:txBody>
      </p:sp>
    </p:spTree>
    <p:extLst>
      <p:ext uri="{BB962C8B-B14F-4D97-AF65-F5344CB8AC3E}">
        <p14:creationId xmlns:p14="http://schemas.microsoft.com/office/powerpoint/2010/main" val="3395249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6ACE2-547F-4351-904E-0FBAE2F7E7A3}"/>
              </a:ext>
            </a:extLst>
          </p:cNvPr>
          <p:cNvSpPr>
            <a:spLocks noGrp="1"/>
          </p:cNvSpPr>
          <p:nvPr>
            <p:ph type="title"/>
          </p:nvPr>
        </p:nvSpPr>
        <p:spPr/>
        <p:txBody>
          <a:bodyPr/>
          <a:lstStyle/>
          <a:p>
            <a:r>
              <a:rPr lang="en-US" dirty="0">
                <a:latin typeface="Berlin Sans FB" panose="020E0602020502020306" pitchFamily="34" charset="0"/>
              </a:rPr>
              <a:t>Gottfried </a:t>
            </a:r>
            <a:r>
              <a:rPr lang="en-US" dirty="0" err="1">
                <a:latin typeface="Berlin Sans FB" panose="020E0602020502020306" pitchFamily="34" charset="0"/>
              </a:rPr>
              <a:t>Reinlod</a:t>
            </a:r>
            <a:r>
              <a:rPr lang="en-US" dirty="0">
                <a:latin typeface="Berlin Sans FB" panose="020E0602020502020306" pitchFamily="34" charset="0"/>
              </a:rPr>
              <a:t> </a:t>
            </a:r>
            <a:r>
              <a:rPr lang="en-US" dirty="0" err="1">
                <a:latin typeface="Berlin Sans FB" panose="020E0602020502020306" pitchFamily="34" charset="0"/>
              </a:rPr>
              <a:t>Treviranus</a:t>
            </a:r>
            <a:endParaRPr lang="en-PH" dirty="0">
              <a:latin typeface="Berlin Sans FB" panose="020E0602020502020306" pitchFamily="34" charset="0"/>
            </a:endParaRPr>
          </a:p>
        </p:txBody>
      </p:sp>
      <p:pic>
        <p:nvPicPr>
          <p:cNvPr id="6" name="Content Placeholder 5">
            <a:extLst>
              <a:ext uri="{FF2B5EF4-FFF2-40B4-BE49-F238E27FC236}">
                <a16:creationId xmlns:a16="http://schemas.microsoft.com/office/drawing/2014/main" id="{DE0FD9E3-BD2B-4C96-B35A-BBDFCB68827A}"/>
              </a:ext>
            </a:extLst>
          </p:cNvPr>
          <p:cNvPicPr>
            <a:picLocks noGrp="1" noChangeAspect="1"/>
          </p:cNvPicPr>
          <p:nvPr>
            <p:ph idx="1"/>
          </p:nvPr>
        </p:nvPicPr>
        <p:blipFill>
          <a:blip r:embed="rId2"/>
          <a:stretch>
            <a:fillRect/>
          </a:stretch>
        </p:blipFill>
        <p:spPr>
          <a:xfrm>
            <a:off x="7292807" y="1259633"/>
            <a:ext cx="3931920" cy="4516016"/>
          </a:xfrm>
        </p:spPr>
      </p:pic>
      <p:sp>
        <p:nvSpPr>
          <p:cNvPr id="4" name="Text Placeholder 3">
            <a:extLst>
              <a:ext uri="{FF2B5EF4-FFF2-40B4-BE49-F238E27FC236}">
                <a16:creationId xmlns:a16="http://schemas.microsoft.com/office/drawing/2014/main" id="{5478552F-927D-48C1-B649-89A644274AFB}"/>
              </a:ext>
            </a:extLst>
          </p:cNvPr>
          <p:cNvSpPr>
            <a:spLocks noGrp="1"/>
          </p:cNvSpPr>
          <p:nvPr>
            <p:ph type="body" sz="half" idx="2"/>
          </p:nvPr>
        </p:nvSpPr>
        <p:spPr/>
        <p:txBody>
          <a:bodyPr/>
          <a:lstStyle/>
          <a:p>
            <a:r>
              <a:rPr lang="en-US" dirty="0"/>
              <a:t>He was a German naturalist and a proponent of the Theory of the Transmutation of Species, a theory of evolution  held by some biologists prior to the work of Charles Darwin.</a:t>
            </a:r>
            <a:endParaRPr lang="en-PH" dirty="0"/>
          </a:p>
        </p:txBody>
      </p:sp>
    </p:spTree>
    <p:extLst>
      <p:ext uri="{BB962C8B-B14F-4D97-AF65-F5344CB8AC3E}">
        <p14:creationId xmlns:p14="http://schemas.microsoft.com/office/powerpoint/2010/main" val="2163335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0BF69-AA09-4210-828A-84A62A17A41B}"/>
              </a:ext>
            </a:extLst>
          </p:cNvPr>
          <p:cNvSpPr>
            <a:spLocks noGrp="1"/>
          </p:cNvSpPr>
          <p:nvPr>
            <p:ph type="title"/>
          </p:nvPr>
        </p:nvSpPr>
        <p:spPr/>
        <p:txBody>
          <a:bodyPr/>
          <a:lstStyle/>
          <a:p>
            <a:r>
              <a:rPr lang="en-US" dirty="0">
                <a:latin typeface="Arial Rounded MT Bold" panose="020F0704030504030204" pitchFamily="34" charset="0"/>
              </a:rPr>
              <a:t>Jean-Baptiste Lamarck</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361902A6-4E0C-4E94-B48E-E1742E670E5F}"/>
              </a:ext>
            </a:extLst>
          </p:cNvPr>
          <p:cNvPicPr>
            <a:picLocks noGrp="1" noChangeAspect="1"/>
          </p:cNvPicPr>
          <p:nvPr>
            <p:ph idx="1"/>
          </p:nvPr>
        </p:nvPicPr>
        <p:blipFill>
          <a:blip r:embed="rId2"/>
          <a:stretch>
            <a:fillRect/>
          </a:stretch>
        </p:blipFill>
        <p:spPr>
          <a:xfrm>
            <a:off x="7117082" y="1096963"/>
            <a:ext cx="3762411" cy="4664075"/>
          </a:xfrm>
        </p:spPr>
      </p:pic>
      <p:sp>
        <p:nvSpPr>
          <p:cNvPr id="4" name="Text Placeholder 3">
            <a:extLst>
              <a:ext uri="{FF2B5EF4-FFF2-40B4-BE49-F238E27FC236}">
                <a16:creationId xmlns:a16="http://schemas.microsoft.com/office/drawing/2014/main" id="{0E79DCBD-FB88-4A6C-9212-0038A0BC6EEC}"/>
              </a:ext>
            </a:extLst>
          </p:cNvPr>
          <p:cNvSpPr>
            <a:spLocks noGrp="1"/>
          </p:cNvSpPr>
          <p:nvPr>
            <p:ph type="body" sz="half" idx="2"/>
          </p:nvPr>
        </p:nvSpPr>
        <p:spPr/>
        <p:txBody>
          <a:bodyPr/>
          <a:lstStyle/>
          <a:p>
            <a:r>
              <a:rPr lang="en-US" dirty="0"/>
              <a:t>He was a French naturalist and an early proponent of the idea that evolution occurred and proceeded in accordance with natural laws.</a:t>
            </a:r>
            <a:endParaRPr lang="en-PH" dirty="0"/>
          </a:p>
        </p:txBody>
      </p:sp>
    </p:spTree>
    <p:extLst>
      <p:ext uri="{BB962C8B-B14F-4D97-AF65-F5344CB8AC3E}">
        <p14:creationId xmlns:p14="http://schemas.microsoft.com/office/powerpoint/2010/main" val="22214095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F2FD5-B2E4-4B45-8082-88C512AAC01F}"/>
              </a:ext>
            </a:extLst>
          </p:cNvPr>
          <p:cNvSpPr>
            <a:spLocks noGrp="1"/>
          </p:cNvSpPr>
          <p:nvPr>
            <p:ph type="title"/>
          </p:nvPr>
        </p:nvSpPr>
        <p:spPr/>
        <p:txBody>
          <a:bodyPr/>
          <a:lstStyle/>
          <a:p>
            <a:r>
              <a:rPr lang="en-US" dirty="0">
                <a:latin typeface="Arial Rounded MT Bold" panose="020F0704030504030204" pitchFamily="34" charset="0"/>
              </a:rPr>
              <a:t>Hippocrates of Cos</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2F3656E1-D93E-4E47-B854-D2E351F28819}"/>
              </a:ext>
            </a:extLst>
          </p:cNvPr>
          <p:cNvPicPr>
            <a:picLocks noGrp="1" noChangeAspect="1"/>
          </p:cNvPicPr>
          <p:nvPr>
            <p:ph idx="1"/>
          </p:nvPr>
        </p:nvPicPr>
        <p:blipFill>
          <a:blip r:embed="rId2"/>
          <a:stretch>
            <a:fillRect/>
          </a:stretch>
        </p:blipFill>
        <p:spPr>
          <a:xfrm>
            <a:off x="7352522" y="1184988"/>
            <a:ext cx="3349689" cy="4667172"/>
          </a:xfrm>
        </p:spPr>
      </p:pic>
      <p:sp>
        <p:nvSpPr>
          <p:cNvPr id="4" name="Text Placeholder 3">
            <a:extLst>
              <a:ext uri="{FF2B5EF4-FFF2-40B4-BE49-F238E27FC236}">
                <a16:creationId xmlns:a16="http://schemas.microsoft.com/office/drawing/2014/main" id="{9308AF5A-3304-43AE-BBFE-C7DFB1470B4E}"/>
              </a:ext>
            </a:extLst>
          </p:cNvPr>
          <p:cNvSpPr>
            <a:spLocks noGrp="1"/>
          </p:cNvSpPr>
          <p:nvPr>
            <p:ph type="body" sz="half" idx="2"/>
          </p:nvPr>
        </p:nvSpPr>
        <p:spPr/>
        <p:txBody>
          <a:bodyPr/>
          <a:lstStyle/>
          <a:p>
            <a:r>
              <a:rPr lang="en-US" dirty="0"/>
              <a:t>Referred as the Father of Western Medicine in recognition of his lasting contributions to the field as the founder of the Hippocratic School of Medicine, thus establishing medicine as a profession.</a:t>
            </a:r>
            <a:endParaRPr lang="en-PH" dirty="0"/>
          </a:p>
        </p:txBody>
      </p:sp>
    </p:spTree>
    <p:extLst>
      <p:ext uri="{BB962C8B-B14F-4D97-AF65-F5344CB8AC3E}">
        <p14:creationId xmlns:p14="http://schemas.microsoft.com/office/powerpoint/2010/main" val="1126294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BEE74-6448-4628-9B9D-C896F3D20DB4}"/>
              </a:ext>
            </a:extLst>
          </p:cNvPr>
          <p:cNvSpPr>
            <a:spLocks noGrp="1"/>
          </p:cNvSpPr>
          <p:nvPr>
            <p:ph type="title"/>
          </p:nvPr>
        </p:nvSpPr>
        <p:spPr/>
        <p:txBody>
          <a:bodyPr/>
          <a:lstStyle/>
          <a:p>
            <a:r>
              <a:rPr lang="en-US" dirty="0">
                <a:latin typeface="Arial Rounded MT Bold" panose="020F0704030504030204" pitchFamily="34" charset="0"/>
              </a:rPr>
              <a:t>Aristotle</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210AFF30-75A4-40F3-BCB7-FD582818B07C}"/>
              </a:ext>
            </a:extLst>
          </p:cNvPr>
          <p:cNvPicPr>
            <a:picLocks noGrp="1" noChangeAspect="1"/>
          </p:cNvPicPr>
          <p:nvPr>
            <p:ph idx="1"/>
          </p:nvPr>
        </p:nvPicPr>
        <p:blipFill>
          <a:blip r:embed="rId2"/>
          <a:stretch>
            <a:fillRect/>
          </a:stretch>
        </p:blipFill>
        <p:spPr>
          <a:xfrm>
            <a:off x="7016620" y="1096963"/>
            <a:ext cx="3592286" cy="4664075"/>
          </a:xfrm>
        </p:spPr>
      </p:pic>
      <p:sp>
        <p:nvSpPr>
          <p:cNvPr id="4" name="Text Placeholder 3">
            <a:extLst>
              <a:ext uri="{FF2B5EF4-FFF2-40B4-BE49-F238E27FC236}">
                <a16:creationId xmlns:a16="http://schemas.microsoft.com/office/drawing/2014/main" id="{74C8A4E0-12C2-4FB7-A840-2C55226C923A}"/>
              </a:ext>
            </a:extLst>
          </p:cNvPr>
          <p:cNvSpPr>
            <a:spLocks noGrp="1"/>
          </p:cNvSpPr>
          <p:nvPr>
            <p:ph type="body" sz="half" idx="2"/>
          </p:nvPr>
        </p:nvSpPr>
        <p:spPr/>
        <p:txBody>
          <a:bodyPr/>
          <a:lstStyle/>
          <a:p>
            <a:r>
              <a:rPr lang="en-US" dirty="0"/>
              <a:t>He was a Greek philosopher, a student of Plato and teacher of Alexander the Great. His writings cover many subjects, including physics, metaphysics, poetry, theater, music, logic, rhetoric, politics, etc..</a:t>
            </a:r>
            <a:endParaRPr lang="en-PH" dirty="0"/>
          </a:p>
        </p:txBody>
      </p:sp>
    </p:spTree>
    <p:extLst>
      <p:ext uri="{BB962C8B-B14F-4D97-AF65-F5344CB8AC3E}">
        <p14:creationId xmlns:p14="http://schemas.microsoft.com/office/powerpoint/2010/main" val="1894804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C82BB-76E7-49C7-B2F4-1BCF3FD9AC96}"/>
              </a:ext>
            </a:extLst>
          </p:cNvPr>
          <p:cNvSpPr>
            <a:spLocks noGrp="1"/>
          </p:cNvSpPr>
          <p:nvPr>
            <p:ph type="title"/>
          </p:nvPr>
        </p:nvSpPr>
        <p:spPr/>
        <p:txBody>
          <a:bodyPr/>
          <a:lstStyle/>
          <a:p>
            <a:r>
              <a:rPr lang="en-US" dirty="0">
                <a:latin typeface="Arial Rounded MT Bold" panose="020F0704030504030204" pitchFamily="34" charset="0"/>
              </a:rPr>
              <a:t>Theophrastus</a:t>
            </a:r>
            <a:endParaRPr lang="en-PH" dirty="0">
              <a:latin typeface="Arial Rounded MT Bold" panose="020F0704030504030204" pitchFamily="34" charset="0"/>
            </a:endParaRPr>
          </a:p>
        </p:txBody>
      </p:sp>
      <p:pic>
        <p:nvPicPr>
          <p:cNvPr id="6" name="Content Placeholder 5">
            <a:extLst>
              <a:ext uri="{FF2B5EF4-FFF2-40B4-BE49-F238E27FC236}">
                <a16:creationId xmlns:a16="http://schemas.microsoft.com/office/drawing/2014/main" id="{635BAA6A-EF5D-4171-B0FF-5A4E99DBB4D6}"/>
              </a:ext>
            </a:extLst>
          </p:cNvPr>
          <p:cNvPicPr>
            <a:picLocks noGrp="1" noChangeAspect="1"/>
          </p:cNvPicPr>
          <p:nvPr>
            <p:ph idx="1"/>
          </p:nvPr>
        </p:nvPicPr>
        <p:blipFill>
          <a:blip r:embed="rId2"/>
          <a:stretch>
            <a:fillRect/>
          </a:stretch>
        </p:blipFill>
        <p:spPr>
          <a:xfrm>
            <a:off x="6988628" y="1096963"/>
            <a:ext cx="3652463" cy="4664075"/>
          </a:xfrm>
        </p:spPr>
      </p:pic>
      <p:sp>
        <p:nvSpPr>
          <p:cNvPr id="4" name="Text Placeholder 3">
            <a:extLst>
              <a:ext uri="{FF2B5EF4-FFF2-40B4-BE49-F238E27FC236}">
                <a16:creationId xmlns:a16="http://schemas.microsoft.com/office/drawing/2014/main" id="{A0C2E8EB-BB06-4087-A798-963F73268ADB}"/>
              </a:ext>
            </a:extLst>
          </p:cNvPr>
          <p:cNvSpPr>
            <a:spLocks noGrp="1"/>
          </p:cNvSpPr>
          <p:nvPr>
            <p:ph type="body" sz="half" idx="2"/>
          </p:nvPr>
        </p:nvSpPr>
        <p:spPr/>
        <p:txBody>
          <a:bodyPr/>
          <a:lstStyle/>
          <a:p>
            <a:r>
              <a:rPr lang="en-US" dirty="0"/>
              <a:t>Successor of Aristotle in the Peripatetic school. His two surviving botanical works, “Enquiry into Plants” and “On the Causes of Plants,” were an important influence on medieval science. </a:t>
            </a:r>
            <a:endParaRPr lang="en-PH" dirty="0"/>
          </a:p>
        </p:txBody>
      </p:sp>
    </p:spTree>
    <p:extLst>
      <p:ext uri="{BB962C8B-B14F-4D97-AF65-F5344CB8AC3E}">
        <p14:creationId xmlns:p14="http://schemas.microsoft.com/office/powerpoint/2010/main" val="3623570966"/>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61</TotalTime>
  <Words>479</Words>
  <Application>Microsoft Office PowerPoint</Application>
  <PresentationFormat>Widescreen</PresentationFormat>
  <Paragraphs>31</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 Rounded MT Bold</vt:lpstr>
      <vt:lpstr>Bauhaus 93</vt:lpstr>
      <vt:lpstr>Berlin Sans FB</vt:lpstr>
      <vt:lpstr>Calibri</vt:lpstr>
      <vt:lpstr>Corbel</vt:lpstr>
      <vt:lpstr>Basis</vt:lpstr>
      <vt:lpstr>The nature of life</vt:lpstr>
      <vt:lpstr> What is Biology?</vt:lpstr>
      <vt:lpstr>Biology is also categorized based on the type of organism being studied. </vt:lpstr>
      <vt:lpstr>About the historical development of biology</vt:lpstr>
      <vt:lpstr>Gottfried Reinlod Treviranus</vt:lpstr>
      <vt:lpstr>Jean-Baptiste Lamarck</vt:lpstr>
      <vt:lpstr>Hippocrates of Cos</vt:lpstr>
      <vt:lpstr>Aristotle</vt:lpstr>
      <vt:lpstr>Theophrastus</vt:lpstr>
      <vt:lpstr>Antonie Philips van Leeuwenhoek</vt:lpstr>
      <vt:lpstr>Jan Swammerdam</vt:lpstr>
      <vt:lpstr>Matthias Jakob Schleiden</vt:lpstr>
      <vt:lpstr>Theodor Schwann</vt:lpstr>
      <vt:lpstr>Rudolf Ludwig Karl Virchow</vt:lpstr>
      <vt:lpstr>Carl Linnaeus</vt:lpstr>
      <vt:lpstr>Charles Robert Darwin</vt:lpstr>
      <vt:lpstr>Alfred Russel Wallace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nature of life</dc:title>
  <dc:creator>Carl Joshua Saqui</dc:creator>
  <cp:lastModifiedBy>Carl Joshua Saqui</cp:lastModifiedBy>
  <cp:revision>1</cp:revision>
  <dcterms:created xsi:type="dcterms:W3CDTF">2021-11-09T08:25:47Z</dcterms:created>
  <dcterms:modified xsi:type="dcterms:W3CDTF">2021-11-09T09:27:33Z</dcterms:modified>
</cp:coreProperties>
</file>